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9" r:id="rId2"/>
    <p:sldId id="350" r:id="rId3"/>
    <p:sldId id="351" r:id="rId4"/>
    <p:sldId id="352" r:id="rId5"/>
    <p:sldId id="338" r:id="rId6"/>
    <p:sldId id="342" r:id="rId7"/>
    <p:sldId id="337" r:id="rId8"/>
    <p:sldId id="339" r:id="rId9"/>
    <p:sldId id="340" r:id="rId10"/>
    <p:sldId id="343" r:id="rId11"/>
    <p:sldId id="345" r:id="rId12"/>
    <p:sldId id="346" r:id="rId13"/>
    <p:sldId id="356" r:id="rId14"/>
    <p:sldId id="354" r:id="rId15"/>
    <p:sldId id="348" r:id="rId16"/>
    <p:sldId id="357" r:id="rId17"/>
    <p:sldId id="359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EFED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11DFC-1898-4A5E-A87A-1EC0DDBBBE02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159D70-2B59-4175-98E8-361E5D4825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9185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BC24F88-7791-4158-B232-EFB2D2FEF874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7C92C9D-B9DF-4BD4-A428-FB16C1C42B2F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6200949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4F88-7791-4158-B232-EFB2D2FEF874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92C9D-B9DF-4BD4-A428-FB16C1C42B2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5555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4F88-7791-4158-B232-EFB2D2FEF874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92C9D-B9DF-4BD4-A428-FB16C1C42B2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6904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4F88-7791-4158-B232-EFB2D2FEF874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92C9D-B9DF-4BD4-A428-FB16C1C42B2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7099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BC24F88-7791-4158-B232-EFB2D2FEF874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7C92C9D-B9DF-4BD4-A428-FB16C1C42B2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3192822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4F88-7791-4158-B232-EFB2D2FEF874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92C9D-B9DF-4BD4-A428-FB16C1C42B2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3552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4F88-7791-4158-B232-EFB2D2FEF874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92C9D-B9DF-4BD4-A428-FB16C1C42B2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75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4F88-7791-4158-B232-EFB2D2FEF874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92C9D-B9DF-4BD4-A428-FB16C1C42B2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4643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4F88-7791-4158-B232-EFB2D2FEF874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92C9D-B9DF-4BD4-A428-FB16C1C42B2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4770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BC24F88-7791-4158-B232-EFB2D2FEF874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7C92C9D-B9DF-4BD4-A428-FB16C1C42B2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95011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BC24F88-7791-4158-B232-EFB2D2FEF874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7C92C9D-B9DF-4BD4-A428-FB16C1C42B2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70937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BBC24F88-7791-4158-B232-EFB2D2FEF874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77C92C9D-B9DF-4BD4-A428-FB16C1C42B2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85955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s://api.frp71.ru/content/resources/a6aef544-d0c2-4483-a6ca-4b2781e7c706/845e96a7-954c-b5e2-9ed1-b829baa9f02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6417" y="2778825"/>
            <a:ext cx="2658877" cy="265887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528549" y="928048"/>
            <a:ext cx="96080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ФЕДЕРАЛЬНОЕ ГОСУДАРСТВЕННОЕ БЮДЖЕТНОЕ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ОБРАЗОВАТЕЛЬНОЕ УЧРЕЖДЕНИЕ ВЫСШЕГО ОБРАЗОВАНИЯ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«ДОНСКОЙ ГОСУДАРСТВЕННЫЙ ТЕХНИЧЕСКИЙ УНИВЕРСИТЕТ»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(ДГТУ)</a:t>
            </a:r>
            <a:r>
              <a:rPr lang="ru-RU" b="1" dirty="0" smtClean="0">
                <a:latin typeface="Bahnschrift SemiBold Condensed" panose="020B0502040204020203" pitchFamily="34" charset="0"/>
              </a:rPr>
              <a:t/>
            </a:r>
            <a:br>
              <a:rPr lang="ru-RU" b="1" dirty="0" smtClean="0">
                <a:latin typeface="Bahnschrift SemiBold Condensed" panose="020B0502040204020203" pitchFamily="34" charset="0"/>
              </a:rPr>
            </a:br>
            <a:endParaRPr lang="ru-RU" dirty="0"/>
          </a:p>
        </p:txBody>
      </p:sp>
      <p:pic>
        <p:nvPicPr>
          <p:cNvPr id="3" name="Рисунок 2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DB1DD24F-ABE8-4845-AC9D-B3BB2B9B60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240" y="0"/>
            <a:ext cx="913457" cy="90912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20041" y="2197294"/>
            <a:ext cx="10094027" cy="70788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«Проектная деятельность»</a:t>
            </a: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6923314" y="5483628"/>
            <a:ext cx="5090556" cy="923330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Преподаватель кафедры: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«Экономическая безопасность, учет и право»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М.Ю. Хачатурян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89836" y="6550223"/>
            <a:ext cx="14461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Ростов-на-Дону</a:t>
            </a:r>
          </a:p>
        </p:txBody>
      </p:sp>
      <p:pic>
        <p:nvPicPr>
          <p:cNvPr id="66562" name="Picture 2" descr="https://ksp36.ru/upload/iblock/503/348da7fce3b8c54beeb8783f81ff09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38109" y="3110522"/>
            <a:ext cx="5363811" cy="30171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DB1DD24F-ABE8-4845-AC9D-B3BB2B9B60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01" y="245660"/>
            <a:ext cx="913457" cy="90912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45920" y="1372336"/>
            <a:ext cx="2696689" cy="13234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u="sng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Монопроект</a:t>
            </a:r>
            <a:r>
              <a:rPr lang="ru-RU" sz="20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отдельный проект различного типа, вида и масштаба.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37549" y="1553660"/>
            <a:ext cx="3048000" cy="22467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000" b="1" u="sng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Мультипроект</a:t>
            </a:r>
            <a:r>
              <a:rPr lang="ru-RU" sz="20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комплексный проект или программа, состоящая  из ряда </a:t>
            </a:r>
            <a:r>
              <a:rPr lang="ru-RU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монопроектов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 требующая применения </a:t>
            </a:r>
            <a:r>
              <a:rPr lang="ru-RU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мультипроектного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управления.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349959" y="1498639"/>
            <a:ext cx="3848471" cy="22467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u="sng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Мегапроект</a:t>
            </a:r>
            <a:r>
              <a:rPr lang="ru-RU" sz="2000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целевая программа, содержащая множество взаимосвязанных проектов, объединенных общей целью, выделенными ресурсами и отпущенным на их выполнение временем.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5821009"/>
            <a:ext cx="11075719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Такие программы могут быть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международными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государственными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национальными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региональными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межотраслевые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отраслевые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смешанные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648198" y="263627"/>
            <a:ext cx="7683334" cy="51935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Классификация проектов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2541320" y="670956"/>
            <a:ext cx="777834" cy="623454"/>
          </a:xfrm>
          <a:prstGeom prst="rightArrow">
            <a:avLst>
              <a:gd name="adj1" fmla="val 50000"/>
              <a:gd name="adj2" fmla="val 63235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5400000">
            <a:off x="5151912" y="870857"/>
            <a:ext cx="777834" cy="623454"/>
          </a:xfrm>
          <a:prstGeom prst="rightArrow">
            <a:avLst>
              <a:gd name="adj1" fmla="val 50000"/>
              <a:gd name="adj2" fmla="val 63235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8795658" y="773874"/>
            <a:ext cx="777834" cy="623454"/>
          </a:xfrm>
          <a:prstGeom prst="rightArrow">
            <a:avLst>
              <a:gd name="adj1" fmla="val 50000"/>
              <a:gd name="adj2" fmla="val 63235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4212" name="Picture 4" descr="https://razoom.mgutm.ru/pluginfile.php/82496/course/overviewfiles/%D0%9F%D0%A0%D0%9E%D0%95%D0%9A%D0%A2%20%D0%94%D0%95%D0%AF%D0%A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2524" y="2956955"/>
            <a:ext cx="3095175" cy="2481944"/>
          </a:xfrm>
          <a:prstGeom prst="rect">
            <a:avLst/>
          </a:prstGeom>
          <a:noFill/>
        </p:spPr>
      </p:pic>
      <p:pic>
        <p:nvPicPr>
          <p:cNvPr id="94214" name="Picture 6" descr="https://upload.wikimedia.org/wikipedia/commons/thumb/f/f9/%D0%9A%D1%80%D1%8B%D0%BC%D1%81%D0%BA%D0%B8%D0%B9_%D0%BC%D0%BE%D1%81%D1%82_13_%D1%81%D0%B5%D0%BD%D1%82%D1%8F%D0%B1%D1%80%D1%8F_2019_%D0%B3%D0%BE%D0%B4%D0%B0_%281%29.jpg/1200px-%D0%9A%D1%80%D1%8B%D0%BC%D1%81%D0%BA%D0%B8%D0%B9_%D0%BC%D0%BE%D1%81%D1%82_13_%D1%81%D0%B5%D0%BD%D1%82%D1%8F%D0%B1%D1%80%D1%8F_2019_%D0%B3%D0%BE%D0%B4%D0%B0_%281%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5157" y="4049486"/>
            <a:ext cx="2440655" cy="177151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013858" y="3790598"/>
            <a:ext cx="3360718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Мост через керченский пролив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4216" name="Picture 8" descr="https://img-fotki.yandex.ru/get/9303/20701029.40/0_e4262_4106a346_X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81414" y="3876712"/>
            <a:ext cx="2837007" cy="1957535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7932716" y="3754974"/>
            <a:ext cx="2850079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Олимпийские объекты Сочи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DB1DD24F-ABE8-4845-AC9D-B3BB2B9B60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01" y="245660"/>
            <a:ext cx="913457" cy="90912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05515" y="198610"/>
            <a:ext cx="8828690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проекта. Его основные характеристики и измерения</a:t>
            </a:r>
            <a:endParaRPr lang="ru-RU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1805" y="3040645"/>
            <a:ext cx="7635341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215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Проекты могут быть разнообразными и многоплановыми. Однако все они имеют следующие общие характеристики:</a:t>
            </a:r>
            <a:endParaRPr lang="ru-RU" sz="11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50212" y="4497954"/>
            <a:ext cx="10009692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</a:t>
            </a:r>
            <a:r>
              <a:rPr lang="ru-RU" sz="1600" b="1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разовость</a:t>
            </a:r>
            <a:r>
              <a:rPr lang="ru-RU" sz="1600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все проекты представляют собой разовое явление. Они приходят и уходят, появляются и исчезают, оставляя после себя конкретные результаты, существенно отличаясь от наших повседневных обязанностей и деятельности;</a:t>
            </a:r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89664" y="3855631"/>
            <a:ext cx="9902002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</a:t>
            </a:r>
            <a:r>
              <a:rPr lang="ru-RU" sz="1600" b="1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уникальность</a:t>
            </a:r>
            <a:r>
              <a:rPr lang="ru-RU" sz="1600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нет двух одинаковых проектов. Каждый из них, независимо от его результатов, в своей основе имеет что-то неповторимое, характерное только для него;</a:t>
            </a:r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20484" y="6095242"/>
            <a:ext cx="10107659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</a:t>
            </a:r>
            <a:r>
              <a:rPr lang="ru-RU" sz="1600" b="1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результативность</a:t>
            </a:r>
            <a:r>
              <a:rPr lang="ru-RU" sz="1600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все проекты имеют вполне определенные результаты. Это может быть новый дом, напечатанная книга, модифицированная структура компании, победа на выборах. </a:t>
            </a:r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55594" y="748959"/>
            <a:ext cx="10604310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современной литературе по управлению проектами можно выделить два основных подхода к определению проекта: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144732" y="1548595"/>
            <a:ext cx="1444626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Системный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667213" y="2286543"/>
            <a:ext cx="2077748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ru-RU" sz="2000" dirty="0" err="1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Деятельностный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1988809" y="1038643"/>
            <a:ext cx="472965" cy="5360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7330417" y="1091821"/>
            <a:ext cx="472965" cy="12051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-163773" y="5090616"/>
            <a:ext cx="2825088" cy="1365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1269241" y="4148919"/>
            <a:ext cx="600502" cy="2"/>
          </a:xfrm>
          <a:prstGeom prst="straightConnector1">
            <a:avLst/>
          </a:prstGeom>
          <a:ln>
            <a:solidFill>
              <a:schemeClr val="tx1"/>
            </a:solidFill>
            <a:prstDash val="lg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1244220" y="4874525"/>
            <a:ext cx="600502" cy="2"/>
          </a:xfrm>
          <a:prstGeom prst="straightConnector1">
            <a:avLst/>
          </a:prstGeom>
          <a:ln>
            <a:solidFill>
              <a:schemeClr val="tx1"/>
            </a:solidFill>
            <a:prstDash val="lg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1841002" y="5439517"/>
            <a:ext cx="10046198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</a:t>
            </a:r>
            <a:r>
              <a:rPr lang="ru-RU" sz="1600" b="1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инновационность</a:t>
            </a:r>
            <a:r>
              <a:rPr lang="ru-RU" sz="1600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в процессе реализации проекта всегда создается нечто новое. Изменения могут быть большими или маленькими;</a:t>
            </a:r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flipV="1">
            <a:off x="1260142" y="5709313"/>
            <a:ext cx="600502" cy="2"/>
          </a:xfrm>
          <a:prstGeom prst="straightConnector1">
            <a:avLst/>
          </a:prstGeom>
          <a:ln>
            <a:solidFill>
              <a:schemeClr val="tx1"/>
            </a:solidFill>
            <a:prstDash val="lg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1262417" y="6462215"/>
            <a:ext cx="600502" cy="2"/>
          </a:xfrm>
          <a:prstGeom prst="straightConnector1">
            <a:avLst/>
          </a:prstGeom>
          <a:ln>
            <a:solidFill>
              <a:schemeClr val="tx1"/>
            </a:solidFill>
            <a:prstDash val="lg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2652215" y="1193126"/>
            <a:ext cx="4662986" cy="107721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Направленный на методологию научного познания, в основе которого лежит рассмотрение объекта как системы: целостного комплекса взаимосвязанных элементов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834652" y="1175433"/>
            <a:ext cx="3175378" cy="230832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Понимается как преднамеренная активность человека, проявляемая в процессе его взаимодействия с окружающим миром, и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взаимодействие заключается в решении жизненно важных задач, определяющих существование и развитие человека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DB1DD24F-ABE8-4845-AC9D-B3BB2B9B60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01" y="245660"/>
            <a:ext cx="913457" cy="90912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05554" y="5439601"/>
            <a:ext cx="4471916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Три измерения, критерии, по которым можно оценить любой проект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documents.infourok.ru/d9f00cda-c431-44fa-a2cf-9b4095ebfa48/0/image00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8777" y="808628"/>
            <a:ext cx="4393158" cy="40090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932409" y="4923008"/>
            <a:ext cx="3188693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Рис. Схема измерения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83480" y="163774"/>
            <a:ext cx="5463740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Планирование и реализация проекта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96836" y="792615"/>
            <a:ext cx="4817659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215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Планирование и реализация проекта всегда связаны с тремя главными вопросами: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4776722" y="2129053"/>
            <a:ext cx="2183634" cy="2729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885464" y="1753207"/>
            <a:ext cx="665461" cy="2100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5854890" y="1064525"/>
            <a:ext cx="1296537" cy="1364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901387" y="2369630"/>
            <a:ext cx="665461" cy="2100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846796" y="3202144"/>
            <a:ext cx="665461" cy="2100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6565024" y="1593689"/>
            <a:ext cx="420306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сколько времени это займет;</a:t>
            </a:r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61141" y="2220752"/>
            <a:ext cx="4179647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во сколько это обойдется;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514532" y="2778289"/>
            <a:ext cx="4294495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совпадет ли конечный результат с тем, что мы намечали вначале.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5813946" y="4083446"/>
            <a:ext cx="6200633" cy="206210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Сверхзадача— найти оптимальное соотношение этих трех ограничений проекта, с которыми неразрывно связаны интересы участников проекта. В данном смысле сверхзадача трансформируется в соблюдение баланса интересов; как таковые ограничения становятся «фоном», «вторым планом» действия в проекте, заглавная роль в котором принадлежит именно интересам. С точки зрения измерений и интересов могут быть исследованы все подсистемы проекта.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DB1DD24F-ABE8-4845-AC9D-B3BB2B9B60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01" y="245660"/>
            <a:ext cx="913457" cy="90912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66462" y="200884"/>
            <a:ext cx="512428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Элементы проектной деятельности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93256" y="1169874"/>
            <a:ext cx="1051763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Субъект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453888" y="1251761"/>
            <a:ext cx="161816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98485" y="4554518"/>
            <a:ext cx="776175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60174" y="1797671"/>
            <a:ext cx="1076064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3739486" y="900753"/>
            <a:ext cx="4640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5038300" y="1216927"/>
            <a:ext cx="1089544" cy="2502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8411572" y="968991"/>
            <a:ext cx="650545" cy="455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2927446" y="2613546"/>
            <a:ext cx="3882789" cy="682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5219" y="1600678"/>
            <a:ext cx="3916907" cy="10772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Отдельные личности или организации, коллективы, социальные институты, ставящие своей целью преобразование действительности.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Соединительная линия уступом 19"/>
          <p:cNvCxnSpPr/>
          <p:nvPr/>
        </p:nvCxnSpPr>
        <p:spPr>
          <a:xfrm rot="16200000" flipH="1">
            <a:off x="75062" y="3432411"/>
            <a:ext cx="1978927" cy="4640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851109" y="2794407"/>
            <a:ext cx="2491131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государственные организации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290111" y="3642846"/>
            <a:ext cx="2667462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негосударственные организации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18441" y="4377097"/>
            <a:ext cx="2653057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научные и экспертные советы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847138" y="1688489"/>
            <a:ext cx="3485378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Объекты материальной природы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Прямая соединительная линия 28"/>
          <p:cNvCxnSpPr>
            <a:stCxn id="5" idx="1"/>
          </p:cNvCxnSpPr>
          <p:nvPr/>
        </p:nvCxnSpPr>
        <p:spPr>
          <a:xfrm rot="10800000">
            <a:off x="7410734" y="1419367"/>
            <a:ext cx="1043154" cy="170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5602405" y="3241343"/>
            <a:ext cx="3657600" cy="409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7415283" y="2068606"/>
            <a:ext cx="44855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Строительство нового административного здания или создание нового компьютера . В результате реализации проекта появляется новый объект, вещь, предмет; вместе с тем проектироваться могут новые свойства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621389" y="3080561"/>
            <a:ext cx="402841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Нематериальные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невещные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свойства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7410733" y="3456633"/>
            <a:ext cx="44355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Проекты, которые направлены не на достижение материального результата, а на получение информации о клиентах, изменение нашего отношения к той или иной проблеме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529851" y="4397570"/>
            <a:ext cx="2238232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аконопроекты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860644" y="4948283"/>
            <a:ext cx="3407391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определенного будущего состояния системы, процессов, отношений.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008441" y="2207104"/>
            <a:ext cx="1856384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Пути и способы достижения целей и решения задач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0" name="Прямая со стрелкой 59"/>
          <p:cNvCxnSpPr/>
          <p:nvPr/>
        </p:nvCxnSpPr>
        <p:spPr>
          <a:xfrm rot="16200000" flipH="1">
            <a:off x="5122461" y="2543034"/>
            <a:ext cx="3789526" cy="5004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Прямоугольник 61"/>
          <p:cNvSpPr/>
          <p:nvPr/>
        </p:nvSpPr>
        <p:spPr>
          <a:xfrm>
            <a:off x="5985781" y="4543146"/>
            <a:ext cx="1268489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Средства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363569" y="4957128"/>
            <a:ext cx="2906971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совокупность приемов и операций для достижения цели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DB1DD24F-ABE8-4845-AC9D-B3BB2B9B60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01" y="245660"/>
            <a:ext cx="913457" cy="90912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33098" y="192796"/>
            <a:ext cx="10326806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Бизнес-план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— это документ, в котором подробно описаны действия по развитию проекта,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стартапа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или крупной компании. Он позволяет узнать перспективные методики для управления предприятием, оценить риски, а также рассчитать первоначальные расходы и доходы.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9117" y="1784023"/>
            <a:ext cx="10235820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бизнес-плане содержится информация: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9101" y="5029396"/>
            <a:ext cx="2830455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 инициаторе проекта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13026" y="3485981"/>
            <a:ext cx="2048538" cy="10156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Описание продукции или услуг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403872" y="2968489"/>
            <a:ext cx="1794017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Анализ рынка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355930" y="3949887"/>
            <a:ext cx="4299257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Экономические расчеты ведения деятельности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664375" y="4087890"/>
            <a:ext cx="2557047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Эффективность идеи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>
            <a:off x="3740282" y="3125338"/>
            <a:ext cx="1978131" cy="41737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5966346" y="2581702"/>
            <a:ext cx="79157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225010" y="3043451"/>
            <a:ext cx="1782513" cy="18991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10324532" y="2558955"/>
            <a:ext cx="79157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8661731" y="2930105"/>
            <a:ext cx="2970172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Маркетинговая стратегия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rot="5400000">
            <a:off x="1756808" y="3623480"/>
            <a:ext cx="2849313" cy="3071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H="1">
            <a:off x="912920" y="2850902"/>
            <a:ext cx="1332136" cy="8303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https://avatars.mds.yandex.net/get-zen_doc/28845/pub_5d30b96afe289100ace1cff0_5d30cfced11ba200ad10684c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6940" y="4655491"/>
            <a:ext cx="2896499" cy="20387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DB1DD24F-ABE8-4845-AC9D-B3BB2B9B60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01" y="245660"/>
            <a:ext cx="913457" cy="909127"/>
          </a:xfrm>
          <a:prstGeom prst="rect">
            <a:avLst/>
          </a:prstGeom>
        </p:spPr>
      </p:pic>
      <p:sp>
        <p:nvSpPr>
          <p:cNvPr id="89090" name="AutoShape 2" descr="https://penzavzglyad.ru/images/uploads/6dba7abdef38269a32e361c1bbf2f68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9096" name="Picture 8" descr="https://avatars.mds.yandex.net/get-zen_doc/3137181/pub_601c644f6695f61b58df5684_601c6db36695f61b58e8a951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3649" y="3481397"/>
            <a:ext cx="3129886" cy="2738650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1977656" y="220147"/>
            <a:ext cx="8229599" cy="56263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Задачи бизнес-плана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61815" y="1548929"/>
            <a:ext cx="1830241" cy="83099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Определить направление бизнеса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696634" y="2250825"/>
            <a:ext cx="1765264" cy="83099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Оценить рынок сбыта и его особенности.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037388" y="1623580"/>
            <a:ext cx="1819532" cy="107721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Утвердить краткосрочные и долгосрочные цели.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168880" y="2675521"/>
            <a:ext cx="2914024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Выяснить, какие специалисты нужны для реализации проекта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379715" y="1666183"/>
            <a:ext cx="1511261" cy="83099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Разработать </a:t>
            </a:r>
          </a:p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стратегию продвижения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73292" y="2974265"/>
            <a:ext cx="2435853" cy="83099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Определить качество продукта и оценить масштаб производства.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260960" y="1686949"/>
            <a:ext cx="1543877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Оценить риски и издержки.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560199" y="4090369"/>
            <a:ext cx="2765093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Прописать бюджеты на всех этапах реализации проекта.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058948" y="2972974"/>
            <a:ext cx="2308336" cy="83099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Рассмотреть варианты маркетинговых мероприятий.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527310" y="4324122"/>
            <a:ext cx="3498112" cy="107721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Указать экономические показатели и параметры, по которым будет оцениваться каждый этап реализации плана.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>
            <a:off x="1759688" y="1047307"/>
            <a:ext cx="90376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2231860" y="1685261"/>
            <a:ext cx="1983950" cy="2560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3606209" y="1213884"/>
            <a:ext cx="90376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4062431" y="1882757"/>
            <a:ext cx="2200146" cy="98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5590953" y="1242237"/>
            <a:ext cx="90376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7897239" y="1836681"/>
            <a:ext cx="2288752" cy="1338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5342422" y="2431566"/>
            <a:ext cx="3292134" cy="680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7387856" y="1199707"/>
            <a:ext cx="90376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6200000" flipH="1">
            <a:off x="9130617" y="1453909"/>
            <a:ext cx="1618901" cy="275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7656236" y="2477388"/>
            <a:ext cx="3614279" cy="220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https://avatars.mds.yandex.net/get-zen_doc/1931555/pub_60a20d6a106dc30e54697519_60a20da468e89b2ef9e93df8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49111" y="4772090"/>
            <a:ext cx="2406872" cy="18508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41721" y="150260"/>
            <a:ext cx="9601200" cy="56263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Принципы бизнес-планирования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DB1DD24F-ABE8-4845-AC9D-B3BB2B9B60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01" y="245660"/>
            <a:ext cx="913457" cy="90912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27471" y="1305296"/>
            <a:ext cx="2082621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Единая структура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7901" y="1749855"/>
            <a:ext cx="2605271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 инструкции и задачи, описанные в бизнес-плане, не должны противоречить друг другу. Они дополняют этапы и помогают добиться желаемого результата.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86731" y="1943286"/>
            <a:ext cx="2868093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Непрерывность действий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91174" y="2460835"/>
            <a:ext cx="3946231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План создается для того, чтобы постоянно отслеживать динамику, статистику и планировать, что делать дальше. Не делайте бизнес-план для галочки — это полезный инструмент для понимания того, как двигаться к поставленной цели.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61768" y="3367052"/>
            <a:ext cx="1155509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Гибкость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31358" y="3831920"/>
            <a:ext cx="4444410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Если на каком-либо этапе выяснилось, что выбранная стратегия не работает или наносит вред бизнесу — внесите корректировки. Предприниматель должен заранее понимать, что одну из ключевых ролей на рынке играет именно гибкость. От этого и будет зависеть результат его действий.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451126" y="4440682"/>
            <a:ext cx="1154162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Точность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09415" y="4895931"/>
            <a:ext cx="5199320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Детально распишите все ваши действия и задачи. А к качественным показателям добавьте количественные составляющие. После того, как напишете бизнес-план, проверьте еще несколько раз все этапы и пересчитайте данные.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2083982" y="574158"/>
            <a:ext cx="616688" cy="6698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4001386" y="694659"/>
            <a:ext cx="616688" cy="26545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045842" y="687572"/>
            <a:ext cx="616688" cy="12688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9718158" y="606055"/>
            <a:ext cx="616688" cy="38277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866" name="AutoShape 2" descr="https://omskgazzeta.ru/wp-content/uploads/2021/05/2-Biznes-pla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8" name="AutoShape 4" descr="https://omskgazzeta.ru/wp-content/uploads/2021/05/2-Biznes-pla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DB1DD24F-ABE8-4845-AC9D-B3BB2B9B60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01" y="245660"/>
            <a:ext cx="913457" cy="90912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15830" y="2187292"/>
            <a:ext cx="6276755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Изучайте каждый раздел в плане — пересматривайте информацию и пересчитывайте параметры.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8037" y="186960"/>
            <a:ext cx="6241386" cy="92333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Бизнес-план — это важный документ, который показывает эффективность вашей идеи и помогает делать все поэтапно, не тратя силы на решение лишних задач.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86187" y="1357149"/>
            <a:ext cx="6285134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План для инвесторов должен быть оформлен грамотно и в соответствии с принятыми стандартами.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30008" y="3047268"/>
            <a:ext cx="6262577" cy="92333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старайтесь найти в интернете проект, который полностью соответствует вашей идее. Создавайте свой план — так в нем будут отражены реальные и актуальные данные.</a:t>
            </a:r>
          </a:p>
        </p:txBody>
      </p:sp>
      <p:pic>
        <p:nvPicPr>
          <p:cNvPr id="38918" name="Picture 6" descr="https://broidery.ru/wp-content/uploads/2016/05/aten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219" y="265814"/>
            <a:ext cx="3207119" cy="3583172"/>
          </a:xfrm>
          <a:prstGeom prst="rect">
            <a:avLst/>
          </a:prstGeom>
          <a:noFill/>
        </p:spPr>
      </p:pic>
      <p:pic>
        <p:nvPicPr>
          <p:cNvPr id="38922" name="Picture 10" descr="https://cdn-front.kwork.ru/pics/t3/78/15514697-16260449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956" y="4200795"/>
            <a:ext cx="3587086" cy="2391391"/>
          </a:xfrm>
          <a:prstGeom prst="rect">
            <a:avLst/>
          </a:prstGeom>
          <a:noFill/>
        </p:spPr>
      </p:pic>
      <p:pic>
        <p:nvPicPr>
          <p:cNvPr id="38924" name="Picture 12" descr="https://static.tildacdn.com/tild3562-3964-4065-a338-343261383132/shutterstock_23009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74541" y="4222190"/>
            <a:ext cx="3676420" cy="2433791"/>
          </a:xfrm>
          <a:prstGeom prst="rect">
            <a:avLst/>
          </a:prstGeom>
          <a:noFill/>
        </p:spPr>
      </p:pic>
      <p:pic>
        <p:nvPicPr>
          <p:cNvPr id="38926" name="Picture 14" descr="https://static.tildacdn.com/tild3465-3666-4132-b064-643430633831/shutterstock_34719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82755" y="4369033"/>
            <a:ext cx="2885338" cy="19235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9010" y="441061"/>
            <a:ext cx="8564272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это совокупность действий, направленных на решение конкретной задачи в рамках проекта, ограниченного целевой установкой, сроками и достигнутыми результатами.</a:t>
            </a:r>
            <a:endParaRPr lang="ru-RU" dirty="0"/>
          </a:p>
        </p:txBody>
      </p:sp>
      <p:pic>
        <p:nvPicPr>
          <p:cNvPr id="3" name="Рисунок 2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DB1DD24F-ABE8-4845-AC9D-B3BB2B9B60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01" y="245660"/>
            <a:ext cx="913457" cy="90912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968715" y="2431063"/>
            <a:ext cx="4543649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сложный вопрос, требующий решения (расстояние между состояниями «Хочу» и «Могу»).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41008" y="2468082"/>
            <a:ext cx="5541679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Идея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мысль, переходящая в действие. В данном случае идея должна быть уникальной для той среды, в которой планируется реализация проекта.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AutoShape 2" descr="https://vacenko.ru/wp-content/uploads/1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s://vacenko.ru/wp-content/uploads/1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https://vacenko.ru/wp-content/uploads/1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https://vacenko.ru/wp-content/uploads/1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4" name="Picture 10" descr="https://avatars.mds.yandex.net/get-zen_doc/1899089/pub_5d7789be43fdc000ad297db6_5d7ca58405fd9800ae75f728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7109" y="3488700"/>
            <a:ext cx="3221049" cy="3369300"/>
          </a:xfrm>
          <a:prstGeom prst="rect">
            <a:avLst/>
          </a:prstGeom>
          <a:noFill/>
        </p:spPr>
      </p:pic>
      <p:pic>
        <p:nvPicPr>
          <p:cNvPr id="16396" name="Picture 12" descr="https://financialtribune.com/sites/default/files/field/image/ordi/12_Health%20Minis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69540" y="3452883"/>
            <a:ext cx="4258102" cy="3193576"/>
          </a:xfrm>
          <a:prstGeom prst="rect">
            <a:avLst/>
          </a:prstGeom>
          <a:noFill/>
        </p:spPr>
      </p:pic>
      <p:sp>
        <p:nvSpPr>
          <p:cNvPr id="18" name="Стрелка вниз 17"/>
          <p:cNvSpPr/>
          <p:nvPr/>
        </p:nvSpPr>
        <p:spPr>
          <a:xfrm>
            <a:off x="2961564" y="1419367"/>
            <a:ext cx="1023581" cy="105087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9050740" y="1380699"/>
            <a:ext cx="1023581" cy="105087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DB1DD24F-ABE8-4845-AC9D-B3BB2B9B60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01" y="245660"/>
            <a:ext cx="913457" cy="90912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460265" y="2159913"/>
            <a:ext cx="8263162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Самостоятельно вести планирование бизнеса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69429" y="267590"/>
            <a:ext cx="1057469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 rot="16200000">
            <a:off x="2625686" y="199576"/>
            <a:ext cx="356260" cy="57001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88658" y="272956"/>
            <a:ext cx="8703008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Планирование, организация и управление проектной деятельностью</a:t>
            </a:r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76768" y="1691387"/>
            <a:ext cx="142192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38700" y="2666998"/>
            <a:ext cx="8298373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Овладеть технологией индивидуальной и групповой проектной деятельности, научить рефлексировать свою деятельность;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18097" y="932784"/>
            <a:ext cx="820533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Предвидеть проблемы, которые предстоит при этом решить;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89667" y="1427768"/>
            <a:ext cx="8261055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Сформировать умение работать с информацией, находить источники, из которых ее можно почерпнуть;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41434" y="3402892"/>
            <a:ext cx="8295641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Сформировать умения проводить исследования, передавать и презентовать полученные знания и опыт</a:t>
            </a:r>
            <a:r>
              <a:rPr lang="ru-RU" dirty="0" smtClean="0">
                <a:solidFill>
                  <a:prstClr val="black"/>
                </a:solidFill>
              </a:rPr>
              <a:t>; </a:t>
            </a:r>
            <a:endParaRPr lang="ru-RU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2624446" y="1937982"/>
            <a:ext cx="391709" cy="957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1641366" y="2450305"/>
            <a:ext cx="2787866" cy="4360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3044337" y="1110611"/>
            <a:ext cx="517729" cy="850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3042357" y="1622817"/>
            <a:ext cx="451470" cy="1491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3050481" y="2282841"/>
            <a:ext cx="443346" cy="9983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3011104" y="3834578"/>
            <a:ext cx="414484" cy="2773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3033082" y="2947917"/>
            <a:ext cx="419801" cy="19939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8" descr="https://avatars.mds.yandex.net/get-zen_doc/3137181/pub_601c644f6695f61b58df5684_601c6db36695f61b58e8a951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1278" y="2372093"/>
            <a:ext cx="1828799" cy="1600200"/>
          </a:xfrm>
          <a:prstGeom prst="rect">
            <a:avLst/>
          </a:prstGeom>
          <a:noFill/>
        </p:spPr>
      </p:pic>
      <p:pic>
        <p:nvPicPr>
          <p:cNvPr id="31746" name="Picture 2" descr="https://formulakontrol.ru/upload/iblock/90f/90fe7b3640e942d27ce6fdcff80f454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227" y="4067033"/>
            <a:ext cx="5791438" cy="2790967"/>
          </a:xfrm>
          <a:prstGeom prst="rect">
            <a:avLst/>
          </a:prstGeom>
          <a:noFill/>
        </p:spPr>
      </p:pic>
      <p:pic>
        <p:nvPicPr>
          <p:cNvPr id="31748" name="Picture 4" descr="https://st30.stblizko.ru/images/product/095/366/685_lar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13884" y="4183167"/>
            <a:ext cx="3222689" cy="26748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DB1DD24F-ABE8-4845-AC9D-B3BB2B9B60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01" y="245660"/>
            <a:ext cx="913457" cy="909127"/>
          </a:xfrm>
          <a:prstGeom prst="rect">
            <a:avLst/>
          </a:prstGeom>
        </p:spPr>
      </p:pic>
      <p:pic>
        <p:nvPicPr>
          <p:cNvPr id="3" name="Picture 2" descr="https://cf.ppt-online.org/files/slide/q/qHgPheuG4S86TRjIDlZ9tAQKJmbrwzvYOXs37n/slide-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6745" y="0"/>
            <a:ext cx="9188759" cy="68825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f.ppt-online.org/files1/slide/q/Qe84JuCGThAzkDgabfsoMvYtPIlE3jK6Uy5FVd0xi/slide-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7496" y="0"/>
            <a:ext cx="8767491" cy="6567055"/>
          </a:xfrm>
          <a:prstGeom prst="rect">
            <a:avLst/>
          </a:prstGeom>
          <a:noFill/>
        </p:spPr>
      </p:pic>
      <p:pic>
        <p:nvPicPr>
          <p:cNvPr id="2" name="Рисунок 1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DB1DD24F-ABE8-4845-AC9D-B3BB2B9B60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01" y="245660"/>
            <a:ext cx="913457" cy="90912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https://e7.pngegg.com/pngimages/430/939/png-clipart-target-corporation-bullseye-successful-miscellaneous-bullsey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1845" y="4381995"/>
            <a:ext cx="3206338" cy="2137558"/>
          </a:xfrm>
          <a:prstGeom prst="rect">
            <a:avLst/>
          </a:prstGeom>
          <a:noFill/>
        </p:spPr>
      </p:pic>
      <p:pic>
        <p:nvPicPr>
          <p:cNvPr id="81924" name="Picture 4" descr="https://img2.freepng.ru/20190729/akl/kisspng--5d3f0446ad9de2.8442643115644109507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0126" y="1638794"/>
            <a:ext cx="3561401" cy="2268188"/>
          </a:xfrm>
          <a:prstGeom prst="rect">
            <a:avLst/>
          </a:prstGeom>
          <a:noFill/>
        </p:spPr>
      </p:pic>
      <p:sp>
        <p:nvSpPr>
          <p:cNvPr id="2" name="Овал 1"/>
          <p:cNvSpPr/>
          <p:nvPr/>
        </p:nvSpPr>
        <p:spPr>
          <a:xfrm>
            <a:off x="4667003" y="3652789"/>
            <a:ext cx="6519553" cy="229379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Стратегия проекта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– центральное звено, как в подготовке, так и в оценке проекта, а также в построении соответствующей маркетинговой стратегии.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360714" y="190005"/>
            <a:ext cx="8609613" cy="142821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Предметная область проекта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содержательная сущность проекта: цели проекта, задачи, объемы работ и ресурсов, необходимых для их достижения.</a:t>
            </a:r>
          </a:p>
        </p:txBody>
      </p:sp>
      <p:sp>
        <p:nvSpPr>
          <p:cNvPr id="4" name="Овал 3"/>
          <p:cNvSpPr/>
          <p:nvPr/>
        </p:nvSpPr>
        <p:spPr>
          <a:xfrm>
            <a:off x="1104406" y="1855483"/>
            <a:ext cx="5130140" cy="229379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– желаемый результат деятельности, достигаемый в пределах установленного интервала времени.</a:t>
            </a:r>
          </a:p>
        </p:txBody>
      </p:sp>
      <p:pic>
        <p:nvPicPr>
          <p:cNvPr id="5" name="Рисунок 4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DB1DD24F-ABE8-4845-AC9D-B3BB2B9B60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01" y="245660"/>
            <a:ext cx="913457" cy="909127"/>
          </a:xfrm>
          <a:prstGeom prst="rect">
            <a:avLst/>
          </a:prstGeom>
        </p:spPr>
      </p:pic>
      <p:sp>
        <p:nvSpPr>
          <p:cNvPr id="8" name="Стрелка углом вверх 7"/>
          <p:cNvSpPr/>
          <p:nvPr/>
        </p:nvSpPr>
        <p:spPr>
          <a:xfrm rot="10800000">
            <a:off x="2220684" y="878773"/>
            <a:ext cx="1175657" cy="108065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углом вверх 8"/>
          <p:cNvSpPr/>
          <p:nvPr/>
        </p:nvSpPr>
        <p:spPr>
          <a:xfrm rot="5400000">
            <a:off x="3550977" y="3995540"/>
            <a:ext cx="964736" cy="1267985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8" name="Picture 8" descr="https://phonoteka.org/uploads/posts/2021-04/1619472310_30-phonoteka_org-p-fon-dlya-prezentatsii-proektnaya-deyatelno-3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6254" y="2466202"/>
            <a:ext cx="5855730" cy="4391798"/>
          </a:xfrm>
          <a:prstGeom prst="rect">
            <a:avLst/>
          </a:prstGeom>
          <a:noFill/>
        </p:spPr>
      </p:pic>
      <p:pic>
        <p:nvPicPr>
          <p:cNvPr id="87044" name="Picture 4" descr="https://st1.vvsu.ru/photos/D73CAAFD_3607_42A4_8BD3_F45E893A2F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4978" y="3403194"/>
            <a:ext cx="4321422" cy="323627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21097" y="188823"/>
            <a:ext cx="9548585" cy="40011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 как объект управления описывается совокупностью характеристик:</a:t>
            </a:r>
          </a:p>
        </p:txBody>
      </p:sp>
      <p:pic>
        <p:nvPicPr>
          <p:cNvPr id="7" name="Рисунок 6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DB1DD24F-ABE8-4845-AC9D-B3BB2B9B60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01" y="245660"/>
            <a:ext cx="913457" cy="909127"/>
          </a:xfrm>
          <a:prstGeom prst="rect">
            <a:avLst/>
          </a:prstGeom>
        </p:spPr>
      </p:pic>
      <p:sp>
        <p:nvSpPr>
          <p:cNvPr id="8" name="Блок-схема: извлечение 7"/>
          <p:cNvSpPr/>
          <p:nvPr/>
        </p:nvSpPr>
        <p:spPr>
          <a:xfrm>
            <a:off x="770132" y="929504"/>
            <a:ext cx="3053724" cy="1406188"/>
          </a:xfrm>
          <a:prstGeom prst="flowChartExtra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Назначение проекта</a:t>
            </a:r>
            <a:endParaRPr lang="ru-RU" dirty="0"/>
          </a:p>
        </p:txBody>
      </p:sp>
      <p:sp>
        <p:nvSpPr>
          <p:cNvPr id="9" name="Блок-схема: извлечение 8"/>
          <p:cNvSpPr/>
          <p:nvPr/>
        </p:nvSpPr>
        <p:spPr>
          <a:xfrm>
            <a:off x="5023540" y="1284999"/>
            <a:ext cx="2716082" cy="794802"/>
          </a:xfrm>
          <a:prstGeom prst="flowChartExtra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Стоимость</a:t>
            </a:r>
            <a:endParaRPr lang="ru-RU" dirty="0"/>
          </a:p>
        </p:txBody>
      </p:sp>
      <p:sp>
        <p:nvSpPr>
          <p:cNvPr id="10" name="Блок-схема: извлечение 9"/>
          <p:cNvSpPr/>
          <p:nvPr/>
        </p:nvSpPr>
        <p:spPr>
          <a:xfrm>
            <a:off x="7048658" y="2246799"/>
            <a:ext cx="2342372" cy="794802"/>
          </a:xfrm>
          <a:prstGeom prst="flowChartExtra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Качество</a:t>
            </a:r>
            <a:endParaRPr lang="ru-RU" dirty="0"/>
          </a:p>
        </p:txBody>
      </p:sp>
      <p:sp>
        <p:nvSpPr>
          <p:cNvPr id="11" name="Блок-схема: извлечение 10"/>
          <p:cNvSpPr/>
          <p:nvPr/>
        </p:nvSpPr>
        <p:spPr>
          <a:xfrm>
            <a:off x="2955159" y="1831718"/>
            <a:ext cx="3410015" cy="1406188"/>
          </a:xfrm>
          <a:prstGeom prst="flowChartExtra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Сроки исполнения</a:t>
            </a:r>
            <a:endParaRPr lang="ru-RU" dirty="0"/>
          </a:p>
        </p:txBody>
      </p:sp>
      <p:sp>
        <p:nvSpPr>
          <p:cNvPr id="12" name="Блок-схема: извлечение 11"/>
          <p:cNvSpPr/>
          <p:nvPr/>
        </p:nvSpPr>
        <p:spPr>
          <a:xfrm>
            <a:off x="8356439" y="1369076"/>
            <a:ext cx="1799767" cy="794802"/>
          </a:xfrm>
          <a:prstGeom prst="flowChartExtra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Риски </a:t>
            </a:r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4417621" y="605642"/>
            <a:ext cx="510639" cy="11994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398820" y="570017"/>
            <a:ext cx="510639" cy="8649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8736280" y="581891"/>
            <a:ext cx="510639" cy="9104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7667501" y="605642"/>
            <a:ext cx="510639" cy="18169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2713512" y="593766"/>
            <a:ext cx="510639" cy="8312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DB1DD24F-ABE8-4845-AC9D-B3BB2B9B60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01" y="245660"/>
            <a:ext cx="913457" cy="909127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373580" y="843146"/>
          <a:ext cx="10596748" cy="5640781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8410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55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3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Характеристики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Комментарий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011">
                <a:tc>
                  <a:txBody>
                    <a:bodyPr/>
                    <a:lstStyle/>
                    <a:p>
                      <a:pPr algn="ctr"/>
                      <a:endParaRPr lang="ru-RU" sz="1600" b="1" i="1" u="sng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Назначение </a:t>
                      </a:r>
                      <a:r>
                        <a:rPr lang="ru-RU" sz="1600" b="1" i="1" u="sng" dirty="0">
                          <a:latin typeface="Times New Roman" pitchFamily="18" charset="0"/>
                          <a:cs typeface="Times New Roman" pitchFamily="18" charset="0"/>
                        </a:rPr>
                        <a:t>(цель) проекта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- описываются новые продукты или услуги, которые получит потребитель в результате реализации проекта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34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latin typeface="Times New Roman" pitchFamily="18" charset="0"/>
                          <a:cs typeface="Times New Roman" pitchFamily="18" charset="0"/>
                        </a:rPr>
                        <a:t>Стоимость проекта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- сметные затраты, необходимые для выполнения работ проекта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34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latin typeface="Times New Roman" pitchFamily="18" charset="0"/>
                          <a:cs typeface="Times New Roman" pitchFamily="18" charset="0"/>
                        </a:rPr>
                        <a:t>Объемы работ проекта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- количественные показатели объема работ проекта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6388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latin typeface="Times New Roman" pitchFamily="18" charset="0"/>
                          <a:cs typeface="Times New Roman" pitchFamily="18" charset="0"/>
                        </a:rPr>
                        <a:t>Сроки выполнения проекта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- время выполнения проекта (даты начала, окончания, продолжительность)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9011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latin typeface="Times New Roman" pitchFamily="18" charset="0"/>
                          <a:cs typeface="Times New Roman" pitchFamily="18" charset="0"/>
                        </a:rPr>
                        <a:t>Качество проекта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- соответствие характеристик проекта и его продукции установленным стандартам качества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9523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latin typeface="Times New Roman" pitchFamily="18" charset="0"/>
                          <a:cs typeface="Times New Roman" pitchFamily="18" charset="0"/>
                        </a:rPr>
                        <a:t>Ресурсы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- ресурсы, требующиеся для осуществления проекта, например, оборудование, материалы, персонал, программное обеспечение, информационные системы, производственные площади и др.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4101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latin typeface="Times New Roman" pitchFamily="18" charset="0"/>
                          <a:cs typeface="Times New Roman" pitchFamily="18" charset="0"/>
                        </a:rPr>
                        <a:t>Исполнители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- специалисты и организации, привлеченные к выполнению работ проекта, их количественные характеристики, состав (назначение) и квалификация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89011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latin typeface="Times New Roman" pitchFamily="18" charset="0"/>
                          <a:cs typeface="Times New Roman" pitchFamily="18" charset="0"/>
                        </a:rPr>
                        <a:t>Риски проекта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- определение рискованных событий в проекте, вероятности их свершения и ущерба от их воздействия на проект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436089" y="178130"/>
            <a:ext cx="9548585" cy="40011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 как объект управления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DB1DD24F-ABE8-4845-AC9D-B3BB2B9B60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01" y="245660"/>
            <a:ext cx="913457" cy="909127"/>
          </a:xfrm>
          <a:prstGeom prst="rect">
            <a:avLst/>
          </a:prstGeom>
        </p:spPr>
      </p:pic>
      <p:pic>
        <p:nvPicPr>
          <p:cNvPr id="83970" name="Picture 2" descr="https://moscowsoft.com/upload/ammina.optimizer/jpg/q80/upload/ammina.optremote/s1/4d/4dc668/4dc668872c51395da263a2c5e70fd9a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1871" y="80984"/>
            <a:ext cx="9047802" cy="6777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9149</TotalTime>
  <Words>1122</Words>
  <Application>Microsoft Office PowerPoint</Application>
  <PresentationFormat>Широкоэкранный</PresentationFormat>
  <Paragraphs>125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Bahnschrift SemiBold Condensed</vt:lpstr>
      <vt:lpstr>Calibri</vt:lpstr>
      <vt:lpstr>Franklin Gothic Book</vt:lpstr>
      <vt:lpstr>Times New Roman</vt:lpstr>
      <vt:lpstr>Crop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ОГРАНИЧЕНИЕ ПРАВ ЧЕЛОВЕКА И ОСНОВНЫХ СВОБОД: МЕЖДУНАРОДНОЕ И ВНУТРИГОСУДАРСТВЕННОЕ РЕГУЛИРОВАНИЕ</dc:title>
  <dc:creator>Артем Попов</dc:creator>
  <cp:lastModifiedBy>Баздикян Манушак Юрьевна</cp:lastModifiedBy>
  <cp:revision>326</cp:revision>
  <dcterms:created xsi:type="dcterms:W3CDTF">2020-12-05T09:46:42Z</dcterms:created>
  <dcterms:modified xsi:type="dcterms:W3CDTF">2022-11-09T12:27:12Z</dcterms:modified>
</cp:coreProperties>
</file>